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13"/>
  </p:notesMasterIdLst>
  <p:handoutMasterIdLst>
    <p:handoutMasterId r:id="rId14"/>
  </p:handoutMasterIdLst>
  <p:sldIdLst>
    <p:sldId id="264" r:id="rId5"/>
    <p:sldId id="281" r:id="rId6"/>
    <p:sldId id="282" r:id="rId7"/>
    <p:sldId id="283" r:id="rId8"/>
    <p:sldId id="285" r:id="rId9"/>
    <p:sldId id="284" r:id="rId10"/>
    <p:sldId id="286" r:id="rId11"/>
    <p:sldId id="274" r:id="rId12"/>
  </p:sldIdLst>
  <p:sldSz cx="12188825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280" autoAdjust="0"/>
  </p:normalViewPr>
  <p:slideViewPr>
    <p:cSldViewPr showGuides="1">
      <p:cViewPr varScale="1">
        <p:scale>
          <a:sx n="84" d="100"/>
          <a:sy n="84" d="100"/>
        </p:scale>
        <p:origin x="90" y="22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924" tIns="46962" rIns="93924" bIns="46962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24" tIns="46962" rIns="93924" bIns="46962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11/6/2018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3924" tIns="46962" rIns="93924" bIns="46962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296"/>
            <a:ext cx="3066733" cy="468154"/>
          </a:xfrm>
          <a:prstGeom prst="rect">
            <a:avLst/>
          </a:prstGeom>
        </p:spPr>
        <p:txBody>
          <a:bodyPr vert="horz" lIns="93924" tIns="46962" rIns="93924" bIns="46962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924" tIns="46962" rIns="93924" bIns="46962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24" tIns="46962" rIns="93924" bIns="46962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11/6/2018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4" tIns="46962" rIns="93924" bIns="46962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24" tIns="46962" rIns="93924" bIns="4696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3924" tIns="46962" rIns="93924" bIns="46962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6"/>
            <a:ext cx="3066733" cy="468154"/>
          </a:xfrm>
          <a:prstGeom prst="rect">
            <a:avLst/>
          </a:prstGeom>
        </p:spPr>
        <p:txBody>
          <a:bodyPr vert="horz" lIns="93924" tIns="46962" rIns="93924" bIns="46962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24E6-CAE8-46AD-9B20-294EB1E41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0398F-29C9-4BC8-B154-F53A2E4F8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349C5-939A-414B-AA0C-AF0B7DA4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35535-7293-46C4-9AE4-9EED36B0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2E735-12C7-4A62-B4E1-51A3DB7E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99C8-D5D9-4B32-85B3-CD6EF9F0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7E512-34C2-48D7-B3C3-E4F96DF8C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E474B-3409-4B50-8A50-F4C9EEACF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1224-7861-4C5B-8D6E-1BEC872E4F50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0F288-DBC8-4B59-A8DB-D7F2521B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 Forest Park Drive, 1st Floor, Farmington, CT 06032.  860.255.7723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EDA2A-6CB5-4540-A5C1-E2444B2DA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B683BD-4A90-4464-9118-95AFE2F3D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F0447-C68C-4BF9-95F0-C4F042F6D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0BAAB-F9C9-490E-82BE-CF95B0E9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81A4-BE54-4C72-9B38-30E65957479A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B2868-683E-4D9F-8D58-6D0A92C0F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 Forest Park Drive, 1st Floor, Farmington, CT 06032.  860.255.7723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6D625-5031-467A-B168-1DD2701F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9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1AE1-72A0-4258-8EF0-A52A9146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97984-E069-4577-BD64-3BC731F4B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3EE40-8C39-40B0-9914-5339B79A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8CB6-F413-4DA0-9229-BE93E3388357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FBD8-45BF-4D88-AF68-304672E9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 Forest Park Drive, 1st Floor, Farmington, CT 06032.  860.255.7723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C01A8-E078-462F-AE4C-7D8F78AA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712A-DD3C-4E4C-8812-310D0DB4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FB17E-394C-43E7-A132-A4D74D735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CA50A-E36A-487C-ADD9-BAEA369B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EF94F-C529-4287-91F7-544A0DD7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C226-B73F-4D77-A9D2-C6968627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ACB6-948E-49E2-BA52-BBC32B03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B49-935B-4CA0-98E0-F9C7BA909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CB56C-2BE8-48F5-8B00-F793AE85E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3398E-45FB-4D3B-BDE9-B96CE10A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3F26-6C58-4690-935E-AC4E8444EFD2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877A5-D78F-4CF1-9100-E54D6072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 Forest Park Drive, 1st Floor, Farmington, CT 06032.  860.255.7723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A3D07-61D1-42E4-83BC-3A5E1542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30BB-7056-4A7D-BF2F-2F7788B8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FDFEF-ACE9-45D6-8ED6-3F3FFAD15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E3FE6-C6FD-4FDC-A894-C190B608A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AD131-25E2-4015-9ED2-C42BB2503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4BB0D-817D-48CE-B542-E2EDE5539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7CCCB-1BA1-44D9-AD6E-52688E195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00E-05A9-4820-A38E-6E7E001A0159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82762-D13B-4276-8EF3-A04D78E6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 Forest Park Drive, 1st Floor, Farmington, CT 06032.  860.255.7723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C0406B-3756-4DC0-8A5A-71E92904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014C2-7067-4945-A0B7-B28C63CE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50D1D-8266-44CA-87B6-E3A36786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FC30-62C0-4D8B-B44A-455B0335D72D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E629E-D8F2-40D2-A2B3-8A8D4B38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 Forest Park Drive, 1st Floor, Farmington, CT 06032.  860.255.7723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73063-56F6-4F51-80A1-6CCA1173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5DB9EF-8070-40FC-889D-89F745E2A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ECEB-5FB1-4FCD-A75B-EA90F5701D90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F1F07-6BD6-45A3-A7A5-188B890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 Forest Park Drive, 1st Floor, Farmington, CT 06032.  860.255.7723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E3A53-624E-4D53-89E9-6E46A64A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AA78-EDF7-4642-9AB8-5932DB67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29FFB-5E0D-4DE1-9432-8A7A055F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69483-A553-4932-90B5-C5773AE11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2FD7E-2CBC-4DE4-B304-1DFCCFCC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94F0-F093-43FA-8C85-CC300CEA4D6B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1525B-3086-4351-9CAE-A0E3C172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 Forest Park Drive, 1st Floor, Farmington, CT 06032.  860.255.7723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A5A86-619A-4AF3-A4E2-5897EE41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C861-A933-43AA-B8BE-EF080DA7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B407DF-41AC-4C4B-8DFD-2AA64F196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223B4-9DA3-4A7D-99A6-D1BCADBD7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5952C-A72B-4BEE-949F-34BF861E6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3AFC-1EBD-442B-917F-302EFB981183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F309-5E67-4F70-A35D-778159C38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 Forest Park Drive, 1st Floor, Farmington, CT 06032.  860.255.7723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A5694-15F3-4FD9-A40D-EBB2D5AD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3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C226B-4406-44ED-9C49-60A26E4EF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EC083-5BDA-46DF-9AF4-FB6FDBE19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2BE1C-B842-4D1A-B8FE-9F595CE14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333AB-0DB9-4575-8432-E3318F8CF889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DF34C-D364-4403-AA4D-7010DF46E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 Forest Park Drive, 1st Floor, Farmington, CT 06032.  860.255.7723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472DD-97E7-4339-B88B-4717E33BD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6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613" y="1219200"/>
            <a:ext cx="8177344" cy="3124200"/>
          </a:xfrm>
        </p:spPr>
        <p:txBody>
          <a:bodyPr>
            <a:normAutofit/>
          </a:bodyPr>
          <a:lstStyle/>
          <a:p>
            <a:r>
              <a:rPr lang="en-US" sz="10700" dirty="0"/>
              <a:t>A</a:t>
            </a:r>
            <a:r>
              <a:rPr lang="en-US" dirty="0"/>
              <a:t>lzheimer’s disease and </a:t>
            </a:r>
            <a:r>
              <a:rPr lang="en-US" sz="10700" dirty="0"/>
              <a:t>D</a:t>
            </a:r>
            <a:r>
              <a:rPr lang="en-US" dirty="0"/>
              <a:t>ementia Care Seminar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1012" y="5029200"/>
            <a:ext cx="4800600" cy="381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Time: 8:00am-5:00pm</a:t>
            </a:r>
          </a:p>
        </p:txBody>
      </p:sp>
      <p:pic>
        <p:nvPicPr>
          <p:cNvPr id="1026" name="Picture 2" descr="CGNursingFLogocmyk_Lg">
            <a:extLst>
              <a:ext uri="{FF2B5EF4-FFF2-40B4-BE49-F238E27FC236}">
                <a16:creationId xmlns:a16="http://schemas.microsoft.com/office/drawing/2014/main" id="{9443AEB2-C6B2-47C4-87A1-0520CD6C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0"/>
            <a:ext cx="2514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GNursingFLogocmyk_Lg">
            <a:extLst>
              <a:ext uri="{FF2B5EF4-FFF2-40B4-BE49-F238E27FC236}">
                <a16:creationId xmlns:a16="http://schemas.microsoft.com/office/drawing/2014/main" id="{A01C2CDE-04A5-4470-9041-93F3B809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0"/>
            <a:ext cx="2514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613" y="381000"/>
            <a:ext cx="8177344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012" y="1066800"/>
            <a:ext cx="8532813" cy="54102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To provide fundamental education on dementia and dementia care.</a:t>
            </a:r>
          </a:p>
          <a:p>
            <a:endParaRPr lang="en-US" sz="28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To enhance the quality of life of dementia patients through education of care providers.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Forster sensitivity and respect for dementia client.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To teach communication techniques.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To provide sensitive approaches for assisting patients with activities of daily living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613" y="381000"/>
            <a:ext cx="8177344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Participants Will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4612" y="1066800"/>
            <a:ext cx="7796345" cy="55626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Develop understanding of dementia.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Identify causes of various behaviors in adults such as aggressive, repetitive and sundowning behaviors in adults.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Identify behavioral care and apply appropriate interventions that may be used to prevent or reduce difficult care situations.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Identify challenges related to caregiver stress and utilize stress reduction techniques.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Learn alternative activity interventions that are success oriented and failure free.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Obtain certificate of attendance for the seminar.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613" y="381000"/>
            <a:ext cx="8177344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Itemized Fee Schedule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4612" y="1066800"/>
            <a:ext cx="7796345" cy="55626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Flat rate for one Alzheimer’s disease Dementia Seminar total of $2200.00 per session up to 15 attendees.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Flat rate for 2 day Alzheimer’s disease Dementia Seminar total $1900.00 per session up to 15 attendees.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CDP books not included in fee and will be required to order 14 days before Seminar.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CDP books two types: spiral $23.11/cardstock$ 24.39, bulk orders free shipping.</a:t>
            </a:r>
          </a:p>
          <a:p>
            <a:r>
              <a:rPr lang="en-US" sz="2400" dirty="0"/>
              <a:t>Travel cost: to be discussed</a:t>
            </a:r>
          </a:p>
          <a:p>
            <a:r>
              <a:rPr lang="en-US" sz="2400" dirty="0"/>
              <a:t>CEU’S are available at separate cost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6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2212" y="1524000"/>
            <a:ext cx="8305800" cy="4876800"/>
          </a:xfrm>
        </p:spPr>
        <p:txBody>
          <a:bodyPr>
            <a:normAutofit fontScale="92500" lnSpcReduction="20000"/>
          </a:bodyPr>
          <a:lstStyle/>
          <a:p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Each attendee will receive an Alzheimer’s disease and Dementia Handout Notebook.</a:t>
            </a:r>
            <a:br>
              <a:rPr lang="en-US" sz="2400" dirty="0">
                <a:latin typeface="Garamond" panose="02020404030301010803" pitchFamily="18" charset="0"/>
              </a:rPr>
            </a:b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dirty="0">
                <a:latin typeface="Garamond" panose="02020404030301010803" pitchFamily="18" charset="0"/>
              </a:rPr>
              <a:t>Each participant will receive three certificates of attendance: </a:t>
            </a:r>
            <a:br>
              <a:rPr lang="en-US" sz="2400" dirty="0">
                <a:latin typeface="Garamond" panose="02020404030301010803" pitchFamily="18" charset="0"/>
              </a:rPr>
            </a:b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dirty="0">
                <a:latin typeface="Garamond" panose="02020404030301010803" pitchFamily="18" charset="0"/>
              </a:rPr>
              <a:t>One certificate will attach to the NCCDP CDP application</a:t>
            </a:r>
            <a:br>
              <a:rPr lang="en-US" sz="2400" dirty="0">
                <a:latin typeface="Garamond" panose="02020404030301010803" pitchFamily="18" charset="0"/>
              </a:rPr>
            </a:b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dirty="0">
                <a:latin typeface="Garamond" panose="02020404030301010803" pitchFamily="18" charset="0"/>
              </a:rPr>
              <a:t>The second certificate of attendance is for employer file.</a:t>
            </a:r>
            <a:br>
              <a:rPr lang="en-US" sz="2400" dirty="0">
                <a:latin typeface="Garamond" panose="02020404030301010803" pitchFamily="18" charset="0"/>
              </a:rPr>
            </a:b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dirty="0">
                <a:latin typeface="Garamond" panose="02020404030301010803" pitchFamily="18" charset="0"/>
              </a:rPr>
              <a:t>The third certificate of attendance is for participant to keep.</a:t>
            </a:r>
            <a:br>
              <a:rPr lang="en-US" sz="2400" dirty="0">
                <a:latin typeface="Garamond" panose="02020404030301010803" pitchFamily="18" charset="0"/>
              </a:rPr>
            </a:b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dirty="0">
                <a:latin typeface="Garamond" panose="02020404030301010803" pitchFamily="18" charset="0"/>
              </a:rPr>
              <a:t>All participants will be required to sign in on sign in form.</a:t>
            </a:r>
            <a:br>
              <a:rPr lang="en-US" sz="2400" dirty="0">
                <a:latin typeface="Garamond" panose="02020404030301010803" pitchFamily="18" charset="0"/>
              </a:rPr>
            </a:b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dirty="0">
                <a:latin typeface="Garamond" panose="02020404030301010803" pitchFamily="18" charset="0"/>
              </a:rPr>
              <a:t>At the conclusion of the seminar, each participant will be required to complete evaluation form found in the front of the notebook.</a:t>
            </a:r>
            <a:br>
              <a:rPr lang="en-US" sz="2400" dirty="0">
                <a:latin typeface="Garamond" panose="02020404030301010803" pitchFamily="18" charset="0"/>
              </a:rPr>
            </a:br>
            <a:br>
              <a:rPr lang="en-US" sz="2400" dirty="0">
                <a:latin typeface="Garamond" panose="02020404030301010803" pitchFamily="18" charset="0"/>
              </a:rPr>
            </a:b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DDA26-AE7D-4CE7-AF54-8BB68A1780CB}"/>
              </a:ext>
            </a:extLst>
          </p:cNvPr>
          <p:cNvSpPr txBox="1"/>
          <p:nvPr/>
        </p:nvSpPr>
        <p:spPr>
          <a:xfrm>
            <a:off x="4570412" y="4572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Garamond" panose="02020404030301010803" pitchFamily="18" charset="0"/>
              </a:rPr>
              <a:t> Seminar</a:t>
            </a:r>
          </a:p>
        </p:txBody>
      </p:sp>
    </p:spTree>
    <p:extLst>
      <p:ext uri="{BB962C8B-B14F-4D97-AF65-F5344CB8AC3E}">
        <p14:creationId xmlns:p14="http://schemas.microsoft.com/office/powerpoint/2010/main" val="27851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613" y="381000"/>
            <a:ext cx="8177344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Seminar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2212" y="990600"/>
            <a:ext cx="8382000" cy="51054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4400" dirty="0">
                <a:latin typeface="Garamond" panose="02020404030301010803" pitchFamily="18" charset="0"/>
              </a:rPr>
              <a:t>Overheads Copies</a:t>
            </a:r>
          </a:p>
          <a:p>
            <a:r>
              <a:rPr lang="en-US" sz="4400" dirty="0">
                <a:latin typeface="Garamond" panose="02020404030301010803" pitchFamily="18" charset="0"/>
              </a:rPr>
              <a:t>Handouts</a:t>
            </a:r>
          </a:p>
          <a:p>
            <a:r>
              <a:rPr lang="en-US" sz="4400" dirty="0">
                <a:latin typeface="Garamond" panose="02020404030301010803" pitchFamily="18" charset="0"/>
              </a:rPr>
              <a:t>Power Point Curriculum</a:t>
            </a:r>
          </a:p>
          <a:p>
            <a:r>
              <a:rPr lang="en-US" sz="4400" dirty="0">
                <a:latin typeface="Garamond" panose="02020404030301010803" pitchFamily="18" charset="0"/>
              </a:rPr>
              <a:t>Video and text books</a:t>
            </a:r>
          </a:p>
          <a:p>
            <a:r>
              <a:rPr lang="en-US" sz="4400" dirty="0">
                <a:latin typeface="Garamond" panose="02020404030301010803" pitchFamily="18" charset="0"/>
              </a:rPr>
              <a:t>Sign-In Sheets</a:t>
            </a:r>
          </a:p>
          <a:p>
            <a:r>
              <a:rPr lang="en-US" sz="4400" dirty="0">
                <a:latin typeface="Garamond" panose="02020404030301010803" pitchFamily="18" charset="0"/>
              </a:rPr>
              <a:t>Information on obtaining approval for CEU’S</a:t>
            </a:r>
          </a:p>
          <a:p>
            <a:r>
              <a:rPr lang="en-US" sz="4400" dirty="0">
                <a:latin typeface="Garamond" panose="02020404030301010803" pitchFamily="18" charset="0"/>
              </a:rPr>
              <a:t>Room will have proper lighting and temperature.</a:t>
            </a:r>
            <a:br>
              <a:rPr lang="en-US" sz="4400" dirty="0">
                <a:latin typeface="Garamond" panose="02020404030301010803" pitchFamily="18" charset="0"/>
              </a:rPr>
            </a:br>
            <a:br>
              <a:rPr lang="en-US" sz="4400" dirty="0">
                <a:latin typeface="Garamond" panose="02020404030301010803" pitchFamily="18" charset="0"/>
              </a:rPr>
            </a:br>
            <a:r>
              <a:rPr lang="en-US" sz="4400" dirty="0">
                <a:latin typeface="Garamond" panose="02020404030301010803" pitchFamily="18" charset="0"/>
              </a:rPr>
              <a:t>No cell phones on during presentation.</a:t>
            </a:r>
            <a:br>
              <a:rPr lang="en-US" sz="4400" dirty="0">
                <a:latin typeface="Garamond" panose="02020404030301010803" pitchFamily="18" charset="0"/>
              </a:rPr>
            </a:br>
            <a:br>
              <a:rPr lang="en-US" sz="4400" dirty="0">
                <a:latin typeface="Garamond" panose="02020404030301010803" pitchFamily="18" charset="0"/>
              </a:rPr>
            </a:br>
            <a:r>
              <a:rPr lang="en-US" sz="4400" dirty="0">
                <a:latin typeface="Garamond" panose="02020404030301010803" pitchFamily="18" charset="0"/>
              </a:rPr>
              <a:t>Bathroom close by for bathroom breaks.</a:t>
            </a:r>
            <a:br>
              <a:rPr lang="en-US" sz="4400" dirty="0">
                <a:latin typeface="Garamond" panose="02020404030301010803" pitchFamily="18" charset="0"/>
              </a:rPr>
            </a:br>
            <a:endParaRPr lang="en-US" sz="4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613" y="381000"/>
            <a:ext cx="8177344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Notes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2212" y="1752600"/>
            <a:ext cx="7948745" cy="4419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Water and lunch will be provided to attendees.</a:t>
            </a:r>
          </a:p>
          <a:p>
            <a:br>
              <a:rPr lang="en-US" sz="2400" dirty="0"/>
            </a:br>
            <a:r>
              <a:rPr lang="en-US" sz="2400" dirty="0"/>
              <a:t>Will discuss with contact person CDP applications.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No CDP applications will be collected by the Instructor</a:t>
            </a:r>
          </a:p>
          <a:p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The Instructor cannot copy nor distribute the Power Point or Overhead Notebook.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Instructor cannot take anything out of the notebook.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>
                <a:solidFill>
                  <a:srgbClr val="FF0000"/>
                </a:solidFill>
              </a:rPr>
              <a:t>THERE IS NO RECORDING OF ANY KIND ALLOWED AT ANY SEMINAR.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7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BAF8AD8-0DA6-4CA8-8721-7EC44AA4AA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2" b="21542"/>
          <a:stretch>
            <a:fillRect/>
          </a:stretch>
        </p:blipFill>
        <p:spPr>
          <a:xfrm>
            <a:off x="2665413" y="335048"/>
            <a:ext cx="6629400" cy="3292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3733800"/>
            <a:ext cx="6705600" cy="8382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“THE GROWTH AND DEVELOPMENT OF PEOPLE IS THE HIGHEST LEVEL OF LEADERSHIP”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BD599-84A3-4F7E-93C3-266E6DCD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 Forest Park Drive, 1st Floor, Farmington, CT 06032.  860.255.7723</a:t>
            </a:r>
          </a:p>
        </p:txBody>
      </p:sp>
      <p:sp>
        <p:nvSpPr>
          <p:cNvPr id="8" name="Picture Placeholder 2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C6865307-1137-494D-9AA6-E20A46E71786}"/>
              </a:ext>
            </a:extLst>
          </p:cNvPr>
          <p:cNvSpPr txBox="1">
            <a:spLocks/>
          </p:cNvSpPr>
          <p:nvPr/>
        </p:nvSpPr>
        <p:spPr>
          <a:xfrm>
            <a:off x="2437765" y="305636"/>
            <a:ext cx="7313295" cy="4448175"/>
          </a:xfrm>
          <a:prstGeom prst="rect">
            <a:avLst/>
          </a:prstGeom>
        </p:spPr>
      </p:sp>
      <p:sp>
        <p:nvSpPr>
          <p:cNvPr id="10" name="Picture Placeholder 2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4E858A-83FF-422A-8F8A-DC94905F240D}"/>
              </a:ext>
            </a:extLst>
          </p:cNvPr>
          <p:cNvSpPr txBox="1">
            <a:spLocks/>
          </p:cNvSpPr>
          <p:nvPr/>
        </p:nvSpPr>
        <p:spPr>
          <a:xfrm>
            <a:off x="2437764" y="290930"/>
            <a:ext cx="7313295" cy="4448175"/>
          </a:xfrm>
          <a:prstGeom prst="rect">
            <a:avLst/>
          </a:prstGeom>
        </p:spPr>
      </p:sp>
      <p:pic>
        <p:nvPicPr>
          <p:cNvPr id="15" name="Picture 2" descr="CGNursingFLogocmyk_Lg">
            <a:extLst>
              <a:ext uri="{FF2B5EF4-FFF2-40B4-BE49-F238E27FC236}">
                <a16:creationId xmlns:a16="http://schemas.microsoft.com/office/drawing/2014/main" id="{1E3DC305-2373-4B14-AB8A-653BB9AFE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1" y="4723865"/>
            <a:ext cx="2514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65</TotalTime>
  <Words>305</Words>
  <Application>Microsoft Office PowerPoint</Application>
  <PresentationFormat>Custom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Garamond</vt:lpstr>
      <vt:lpstr>Office Theme</vt:lpstr>
      <vt:lpstr>Alzheimer’s disease and Dementia Care Seminar</vt:lpstr>
      <vt:lpstr>Course Objectives</vt:lpstr>
      <vt:lpstr>Participants Will</vt:lpstr>
      <vt:lpstr>Itemized Fee Schedule</vt:lpstr>
      <vt:lpstr>PowerPoint Presentation</vt:lpstr>
      <vt:lpstr>Seminar</vt:lpstr>
      <vt:lpstr>Final Notes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Alzheimer’s disease and Dementia Care Seminar</dc:title>
  <dc:creator>Cindy Ebanks</dc:creator>
  <cp:lastModifiedBy>Cindy Ebanks</cp:lastModifiedBy>
  <cp:revision>7</cp:revision>
  <cp:lastPrinted>2018-10-03T16:13:42Z</cp:lastPrinted>
  <dcterms:created xsi:type="dcterms:W3CDTF">2018-11-06T16:24:44Z</dcterms:created>
  <dcterms:modified xsi:type="dcterms:W3CDTF">2018-11-06T17:30:10Z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